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16" r:id="rId3"/>
    <p:sldId id="481" r:id="rId4"/>
    <p:sldId id="692" r:id="rId5"/>
    <p:sldId id="548" r:id="rId6"/>
    <p:sldId id="482" r:id="rId7"/>
    <p:sldId id="693" r:id="rId8"/>
    <p:sldId id="430" r:id="rId9"/>
    <p:sldId id="694" r:id="rId10"/>
    <p:sldId id="695" r:id="rId11"/>
    <p:sldId id="696" r:id="rId12"/>
    <p:sldId id="471" r:id="rId13"/>
    <p:sldId id="697" r:id="rId14"/>
    <p:sldId id="699" r:id="rId15"/>
    <p:sldId id="698" r:id="rId16"/>
    <p:sldId id="701" r:id="rId17"/>
    <p:sldId id="700" r:id="rId18"/>
    <p:sldId id="702" r:id="rId19"/>
    <p:sldId id="473" r:id="rId20"/>
    <p:sldId id="703" r:id="rId21"/>
    <p:sldId id="562" r:id="rId22"/>
    <p:sldId id="479" r:id="rId23"/>
    <p:sldId id="491" r:id="rId24"/>
    <p:sldId id="492" r:id="rId25"/>
    <p:sldId id="493" r:id="rId2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260"/>
        <p:guide pos="38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4.tiff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4.tiff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1.png"/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tiff"/><Relationship Id="rId6" Type="http://schemas.openxmlformats.org/officeDocument/2006/relationships/image" Target="../media/image24.png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tiff"/><Relationship Id="rId5" Type="http://schemas.openxmlformats.org/officeDocument/2006/relationships/image" Target="../media/image27.png"/><Relationship Id="rId4" Type="http://schemas.openxmlformats.org/officeDocument/2006/relationships/image" Target="../media/image6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image" Target="../media/image34.png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9.png"/><Relationship Id="rId12" Type="http://schemas.openxmlformats.org/officeDocument/2006/relationships/image" Target="../media/image38.png"/><Relationship Id="rId11" Type="http://schemas.openxmlformats.org/officeDocument/2006/relationships/image" Target="../media/image37.png"/><Relationship Id="rId10" Type="http://schemas.openxmlformats.org/officeDocument/2006/relationships/image" Target="../media/image36.pn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tags" Target="../tags/tag12.xml"/><Relationship Id="rId7" Type="http://schemas.openxmlformats.org/officeDocument/2006/relationships/image" Target="../media/image41.jpeg"/><Relationship Id="rId6" Type="http://schemas.openxmlformats.org/officeDocument/2006/relationships/tags" Target="../tags/tag11.xml"/><Relationship Id="rId5" Type="http://schemas.openxmlformats.org/officeDocument/2006/relationships/image" Target="../media/image40.png"/><Relationship Id="rId4" Type="http://schemas.openxmlformats.org/officeDocument/2006/relationships/tags" Target="../tags/tag10.xml"/><Relationship Id="rId3" Type="http://schemas.openxmlformats.org/officeDocument/2006/relationships/image" Target="../media/image28.png"/><Relationship Id="rId2" Type="http://schemas.openxmlformats.org/officeDocument/2006/relationships/tags" Target="../tags/tag9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8.png"/><Relationship Id="rId10" Type="http://schemas.openxmlformats.org/officeDocument/2006/relationships/tags" Target="../tags/tag13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三角形的内角和</a:t>
            </a:r>
            <a:endParaRPr lang="zh-CN" altLang="en-US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三角形</a:t>
            </a:r>
            <a:endParaRPr lang="zh-CN" altLang="en-US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2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四边形的内角和</a:t>
            </a:r>
            <a:endParaRPr lang="en-US" altLang="zh-CN" sz="3600" dirty="0"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2" name="圆角矩形标注 11"/>
          <p:cNvSpPr/>
          <p:nvPr/>
        </p:nvSpPr>
        <p:spPr>
          <a:xfrm>
            <a:off x="4986757" y="661098"/>
            <a:ext cx="2218549" cy="603949"/>
          </a:xfrm>
          <a:prstGeom prst="wedgeRoundRectCallout">
            <a:avLst>
              <a:gd name="adj1" fmla="val -21339"/>
              <a:gd name="adj2" fmla="val 4690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实验探究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内容占位符 2"/>
          <p:cNvSpPr txBox="1"/>
          <p:nvPr/>
        </p:nvSpPr>
        <p:spPr>
          <a:xfrm>
            <a:off x="588010" y="1599565"/>
            <a:ext cx="9526270" cy="62674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buNone/>
              <a:defRPr/>
            </a:pP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活动要求</a:t>
            </a:r>
            <a:r>
              <a:rPr lang="en-US" altLang="zh-CN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kern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内容占位符 2"/>
          <p:cNvSpPr txBox="1"/>
          <p:nvPr/>
        </p:nvSpPr>
        <p:spPr>
          <a:xfrm>
            <a:off x="1466850" y="2437765"/>
            <a:ext cx="9526270" cy="62674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buNone/>
              <a:defRPr/>
            </a:pPr>
            <a:r>
              <a:rPr sz="3200" kern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(1)四人为一小组,讨论制定</a:t>
            </a:r>
            <a:r>
              <a:rPr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计划</a:t>
            </a:r>
            <a:r>
              <a:rPr sz="3200" kern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,组长做好</a:t>
            </a:r>
            <a:r>
              <a:rPr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分工</a:t>
            </a:r>
            <a:r>
              <a:rPr sz="3200" kern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3200" kern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内容占位符 2"/>
          <p:cNvSpPr txBox="1"/>
          <p:nvPr/>
        </p:nvSpPr>
        <p:spPr>
          <a:xfrm>
            <a:off x="1466850" y="3275965"/>
            <a:ext cx="9526270" cy="62674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buNone/>
              <a:defRPr/>
            </a:pPr>
            <a:r>
              <a:rPr sz="3200" kern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(2)利用</a:t>
            </a:r>
            <a:r>
              <a:rPr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不同</a:t>
            </a:r>
            <a:r>
              <a:rPr sz="3200" kern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sz="3200" kern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进行合作探究。</a:t>
            </a:r>
            <a:endParaRPr sz="3200" kern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1466850" y="4114165"/>
            <a:ext cx="9526270" cy="62674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buNone/>
              <a:defRPr/>
            </a:pPr>
            <a:r>
              <a:rPr sz="3200" kern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(3)填写好实验</a:t>
            </a:r>
            <a:r>
              <a:rPr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表格</a:t>
            </a:r>
            <a:r>
              <a:rPr sz="3200" kern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,并做好分析。</a:t>
            </a:r>
            <a:endParaRPr sz="3200" kern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1466850" y="4952365"/>
            <a:ext cx="9526270" cy="62674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buNone/>
              <a:defRPr/>
            </a:pPr>
            <a:r>
              <a:rPr sz="3200" kern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(4)小组进行操作探究活动。</a:t>
            </a:r>
            <a:endParaRPr sz="3200" kern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70" grpId="0"/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2558415" y="1630680"/>
            <a:ext cx="8516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可以用量角器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量一量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各角的度数，再加起来。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196" y="2589048"/>
            <a:ext cx="3717082" cy="1898834"/>
          </a:xfrm>
          <a:prstGeom prst="rect">
            <a:avLst/>
          </a:prstGeom>
        </p:spPr>
      </p:pic>
      <p:sp>
        <p:nvSpPr>
          <p:cNvPr id="18" name="流程图: 磁盘 17"/>
          <p:cNvSpPr/>
          <p:nvPr/>
        </p:nvSpPr>
        <p:spPr>
          <a:xfrm>
            <a:off x="685985" y="1613973"/>
            <a:ext cx="1728192" cy="728791"/>
          </a:xfrm>
          <a:prstGeom prst="flowChartMagneticDis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AutoShape 27"/>
          <p:cNvSpPr>
            <a:spLocks noChangeArrowheads="1"/>
          </p:cNvSpPr>
          <p:nvPr/>
        </p:nvSpPr>
        <p:spPr bwMode="auto">
          <a:xfrm>
            <a:off x="3531870" y="5164455"/>
            <a:ext cx="5126990" cy="575310"/>
          </a:xfrm>
          <a:prstGeom prst="wedgeRoundRectCallout">
            <a:avLst>
              <a:gd name="adj1" fmla="val -23662"/>
              <a:gd name="adj2" fmla="val 40417"/>
              <a:gd name="adj3" fmla="val 16667"/>
            </a:avLst>
          </a:prstGeom>
          <a:noFill/>
          <a:ln w="38100" cmpd="sng">
            <a:solidFill>
              <a:srgbClr val="00B0F0"/>
            </a:solidFill>
            <a:prstDash val="sysDash"/>
            <a:miter lim="800000"/>
          </a:ln>
          <a:effectLst/>
        </p:spPr>
        <p:txBody>
          <a:bodyPr/>
          <a:p>
            <a:pPr algn="ctr"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四边形的内角和是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36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度。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</a:pP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ldLvl="0" animBg="1"/>
      <p:bldP spid="66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2558415" y="1630680"/>
            <a:ext cx="8516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将四个角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剪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下来再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拼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在一起变成一个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周角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流程图: 磁盘 17"/>
          <p:cNvSpPr/>
          <p:nvPr/>
        </p:nvSpPr>
        <p:spPr>
          <a:xfrm>
            <a:off x="685985" y="1613973"/>
            <a:ext cx="1728192" cy="728791"/>
          </a:xfrm>
          <a:prstGeom prst="flowChartMagneticDis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clrChange>
              <a:clrFrom>
                <a:srgbClr val="FEF1E0"/>
              </a:clrFrom>
              <a:clrTo>
                <a:srgbClr val="FEF1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3165" y="2637524"/>
            <a:ext cx="3119456" cy="2029742"/>
          </a:xfrm>
          <a:prstGeom prst="rect">
            <a:avLst/>
          </a:prstGeom>
        </p:spPr>
      </p:pic>
      <p:sp>
        <p:nvSpPr>
          <p:cNvPr id="4" name="矩形 39"/>
          <p:cNvSpPr>
            <a:spLocks noChangeArrowheads="1"/>
          </p:cNvSpPr>
          <p:nvPr/>
        </p:nvSpPr>
        <p:spPr bwMode="auto">
          <a:xfrm>
            <a:off x="2748655" y="2809380"/>
            <a:ext cx="2902573" cy="1768981"/>
          </a:xfrm>
          <a:custGeom>
            <a:avLst/>
            <a:gdLst>
              <a:gd name="connsiteX0" fmla="*/ 0 w 1185863"/>
              <a:gd name="connsiteY0" fmla="*/ 0 h 703660"/>
              <a:gd name="connsiteX1" fmla="*/ 1185863 w 1185863"/>
              <a:gd name="connsiteY1" fmla="*/ 0 h 703660"/>
              <a:gd name="connsiteX2" fmla="*/ 1185863 w 1185863"/>
              <a:gd name="connsiteY2" fmla="*/ 703660 h 703660"/>
              <a:gd name="connsiteX3" fmla="*/ 0 w 1185863"/>
              <a:gd name="connsiteY3" fmla="*/ 703660 h 703660"/>
              <a:gd name="connsiteX4" fmla="*/ 0 w 1185863"/>
              <a:gd name="connsiteY4" fmla="*/ 0 h 703660"/>
              <a:gd name="connsiteX0-1" fmla="*/ 237507 w 1185863"/>
              <a:gd name="connsiteY0-2" fmla="*/ 0 h 715536"/>
              <a:gd name="connsiteX1-3" fmla="*/ 1185863 w 1185863"/>
              <a:gd name="connsiteY1-4" fmla="*/ 11876 h 715536"/>
              <a:gd name="connsiteX2-5" fmla="*/ 1185863 w 1185863"/>
              <a:gd name="connsiteY2-6" fmla="*/ 715536 h 715536"/>
              <a:gd name="connsiteX3-7" fmla="*/ 0 w 1185863"/>
              <a:gd name="connsiteY3-8" fmla="*/ 715536 h 715536"/>
              <a:gd name="connsiteX4-9" fmla="*/ 237507 w 1185863"/>
              <a:gd name="connsiteY4-10" fmla="*/ 0 h 715536"/>
              <a:gd name="connsiteX0-11" fmla="*/ 237507 w 1494622"/>
              <a:gd name="connsiteY0-12" fmla="*/ 0 h 715536"/>
              <a:gd name="connsiteX1-13" fmla="*/ 1494622 w 1494622"/>
              <a:gd name="connsiteY1-14" fmla="*/ 1 h 715536"/>
              <a:gd name="connsiteX2-15" fmla="*/ 1185863 w 1494622"/>
              <a:gd name="connsiteY2-16" fmla="*/ 715536 h 715536"/>
              <a:gd name="connsiteX3-17" fmla="*/ 0 w 1494622"/>
              <a:gd name="connsiteY3-18" fmla="*/ 715536 h 715536"/>
              <a:gd name="connsiteX4-19" fmla="*/ 237507 w 1494622"/>
              <a:gd name="connsiteY4-20" fmla="*/ 0 h 715536"/>
              <a:gd name="connsiteX0-21" fmla="*/ 237507 w 1447121"/>
              <a:gd name="connsiteY0-22" fmla="*/ 0 h 715536"/>
              <a:gd name="connsiteX1-23" fmla="*/ 1447121 w 1447121"/>
              <a:gd name="connsiteY1-24" fmla="*/ 1 h 715536"/>
              <a:gd name="connsiteX2-25" fmla="*/ 1185863 w 1447121"/>
              <a:gd name="connsiteY2-26" fmla="*/ 715536 h 715536"/>
              <a:gd name="connsiteX3-27" fmla="*/ 0 w 1447121"/>
              <a:gd name="connsiteY3-28" fmla="*/ 715536 h 715536"/>
              <a:gd name="connsiteX4-29" fmla="*/ 237507 w 1447121"/>
              <a:gd name="connsiteY4-30" fmla="*/ 0 h 715536"/>
              <a:gd name="connsiteX0-31" fmla="*/ 237507 w 1185863"/>
              <a:gd name="connsiteY0-32" fmla="*/ 11874 h 727410"/>
              <a:gd name="connsiteX1-33" fmla="*/ 853354 w 1185863"/>
              <a:gd name="connsiteY1-34" fmla="*/ 0 h 727410"/>
              <a:gd name="connsiteX2-35" fmla="*/ 1185863 w 1185863"/>
              <a:gd name="connsiteY2-36" fmla="*/ 727410 h 727410"/>
              <a:gd name="connsiteX3-37" fmla="*/ 0 w 1185863"/>
              <a:gd name="connsiteY3-38" fmla="*/ 727410 h 727410"/>
              <a:gd name="connsiteX4-39" fmla="*/ 237507 w 1185863"/>
              <a:gd name="connsiteY4-40" fmla="*/ 11874 h 727410"/>
              <a:gd name="connsiteX0-41" fmla="*/ 237507 w 1798681"/>
              <a:gd name="connsiteY0-42" fmla="*/ 125347 h 840883"/>
              <a:gd name="connsiteX1-43" fmla="*/ 1798681 w 1798681"/>
              <a:gd name="connsiteY1-44" fmla="*/ 0 h 840883"/>
              <a:gd name="connsiteX2-45" fmla="*/ 1185863 w 1798681"/>
              <a:gd name="connsiteY2-46" fmla="*/ 840883 h 840883"/>
              <a:gd name="connsiteX3-47" fmla="*/ 0 w 1798681"/>
              <a:gd name="connsiteY3-48" fmla="*/ 840883 h 840883"/>
              <a:gd name="connsiteX4-49" fmla="*/ 237507 w 1798681"/>
              <a:gd name="connsiteY4-50" fmla="*/ 125347 h 840883"/>
              <a:gd name="connsiteX0-51" fmla="*/ 214261 w 1775435"/>
              <a:gd name="connsiteY0-52" fmla="*/ 125347 h 840883"/>
              <a:gd name="connsiteX1-53" fmla="*/ 1775435 w 1775435"/>
              <a:gd name="connsiteY1-54" fmla="*/ 0 h 840883"/>
              <a:gd name="connsiteX2-55" fmla="*/ 1162617 w 1775435"/>
              <a:gd name="connsiteY2-56" fmla="*/ 840883 h 840883"/>
              <a:gd name="connsiteX3-57" fmla="*/ 0 w 1775435"/>
              <a:gd name="connsiteY3-58" fmla="*/ 820858 h 840883"/>
              <a:gd name="connsiteX4-59" fmla="*/ 214261 w 1775435"/>
              <a:gd name="connsiteY4-60" fmla="*/ 125347 h 840883"/>
              <a:gd name="connsiteX0-61" fmla="*/ 0 w 1785883"/>
              <a:gd name="connsiteY0-62" fmla="*/ 85298 h 840883"/>
              <a:gd name="connsiteX1-63" fmla="*/ 1785883 w 1785883"/>
              <a:gd name="connsiteY1-64" fmla="*/ 0 h 840883"/>
              <a:gd name="connsiteX2-65" fmla="*/ 1173065 w 1785883"/>
              <a:gd name="connsiteY2-66" fmla="*/ 840883 h 840883"/>
              <a:gd name="connsiteX3-67" fmla="*/ 10448 w 1785883"/>
              <a:gd name="connsiteY3-68" fmla="*/ 820858 h 840883"/>
              <a:gd name="connsiteX4-69" fmla="*/ 0 w 1785883"/>
              <a:gd name="connsiteY4-70" fmla="*/ 85298 h 840883"/>
              <a:gd name="connsiteX0-71" fmla="*/ 0 w 1811613"/>
              <a:gd name="connsiteY0-72" fmla="*/ 115532 h 840883"/>
              <a:gd name="connsiteX1-73" fmla="*/ 1811613 w 1811613"/>
              <a:gd name="connsiteY1-74" fmla="*/ 0 h 840883"/>
              <a:gd name="connsiteX2-75" fmla="*/ 1198795 w 1811613"/>
              <a:gd name="connsiteY2-76" fmla="*/ 840883 h 840883"/>
              <a:gd name="connsiteX3-77" fmla="*/ 36178 w 1811613"/>
              <a:gd name="connsiteY3-78" fmla="*/ 820858 h 840883"/>
              <a:gd name="connsiteX4-79" fmla="*/ 0 w 1811613"/>
              <a:gd name="connsiteY4-80" fmla="*/ 115532 h 840883"/>
              <a:gd name="connsiteX0-81" fmla="*/ 0 w 2111801"/>
              <a:gd name="connsiteY0-82" fmla="*/ 0 h 725351"/>
              <a:gd name="connsiteX1-83" fmla="*/ 2111801 w 2111801"/>
              <a:gd name="connsiteY1-84" fmla="*/ 35633 h 725351"/>
              <a:gd name="connsiteX2-85" fmla="*/ 1198795 w 2111801"/>
              <a:gd name="connsiteY2-86" fmla="*/ 725351 h 725351"/>
              <a:gd name="connsiteX3-87" fmla="*/ 36178 w 2111801"/>
              <a:gd name="connsiteY3-88" fmla="*/ 705326 h 725351"/>
              <a:gd name="connsiteX4-89" fmla="*/ 0 w 2111801"/>
              <a:gd name="connsiteY4-90" fmla="*/ 0 h 725351"/>
              <a:gd name="connsiteX0-91" fmla="*/ 0 w 2111801"/>
              <a:gd name="connsiteY0-92" fmla="*/ 0 h 1133497"/>
              <a:gd name="connsiteX1-93" fmla="*/ 2111801 w 2111801"/>
              <a:gd name="connsiteY1-94" fmla="*/ 35633 h 1133497"/>
              <a:gd name="connsiteX2-95" fmla="*/ 1353178 w 2111801"/>
              <a:gd name="connsiteY2-96" fmla="*/ 1133497 h 1133497"/>
              <a:gd name="connsiteX3-97" fmla="*/ 36178 w 2111801"/>
              <a:gd name="connsiteY3-98" fmla="*/ 705326 h 1133497"/>
              <a:gd name="connsiteX4-99" fmla="*/ 0 w 2111801"/>
              <a:gd name="connsiteY4-100" fmla="*/ 0 h 1133497"/>
              <a:gd name="connsiteX0-101" fmla="*/ 0 w 2111801"/>
              <a:gd name="connsiteY0-102" fmla="*/ 0 h 1133497"/>
              <a:gd name="connsiteX1-103" fmla="*/ 2111801 w 2111801"/>
              <a:gd name="connsiteY1-104" fmla="*/ 35633 h 1133497"/>
              <a:gd name="connsiteX2-105" fmla="*/ 1353178 w 2111801"/>
              <a:gd name="connsiteY2-106" fmla="*/ 1133497 h 1133497"/>
              <a:gd name="connsiteX3-107" fmla="*/ 336366 w 2111801"/>
              <a:gd name="connsiteY3-108" fmla="*/ 924516 h 1133497"/>
              <a:gd name="connsiteX4-109" fmla="*/ 0 w 2111801"/>
              <a:gd name="connsiteY4-110" fmla="*/ 0 h 1133497"/>
              <a:gd name="connsiteX0-111" fmla="*/ 0 w 2111801"/>
              <a:gd name="connsiteY0-112" fmla="*/ 0 h 1133497"/>
              <a:gd name="connsiteX1-113" fmla="*/ 2111801 w 2111801"/>
              <a:gd name="connsiteY1-114" fmla="*/ 35633 h 1133497"/>
              <a:gd name="connsiteX2-115" fmla="*/ 1327448 w 2111801"/>
              <a:gd name="connsiteY2-116" fmla="*/ 1133497 h 1133497"/>
              <a:gd name="connsiteX3-117" fmla="*/ 336366 w 2111801"/>
              <a:gd name="connsiteY3-118" fmla="*/ 924516 h 1133497"/>
              <a:gd name="connsiteX4-119" fmla="*/ 0 w 2111801"/>
              <a:gd name="connsiteY4-120" fmla="*/ 0 h 1133497"/>
              <a:gd name="connsiteX0-121" fmla="*/ 0 w 2111801"/>
              <a:gd name="connsiteY0-122" fmla="*/ 0 h 1118381"/>
              <a:gd name="connsiteX1-123" fmla="*/ 2111801 w 2111801"/>
              <a:gd name="connsiteY1-124" fmla="*/ 35633 h 1118381"/>
              <a:gd name="connsiteX2-125" fmla="*/ 1327448 w 2111801"/>
              <a:gd name="connsiteY2-126" fmla="*/ 1118381 h 1118381"/>
              <a:gd name="connsiteX3-127" fmla="*/ 336366 w 2111801"/>
              <a:gd name="connsiteY3-128" fmla="*/ 924516 h 1118381"/>
              <a:gd name="connsiteX4-129" fmla="*/ 0 w 2111801"/>
              <a:gd name="connsiteY4-130" fmla="*/ 0 h 1118381"/>
              <a:gd name="connsiteX0-131" fmla="*/ 0 w 2094647"/>
              <a:gd name="connsiteY0-132" fmla="*/ 0 h 1118381"/>
              <a:gd name="connsiteX1-133" fmla="*/ 2094647 w 2094647"/>
              <a:gd name="connsiteY1-134" fmla="*/ 43192 h 1118381"/>
              <a:gd name="connsiteX2-135" fmla="*/ 1327448 w 2094647"/>
              <a:gd name="connsiteY2-136" fmla="*/ 1118381 h 1118381"/>
              <a:gd name="connsiteX3-137" fmla="*/ 336366 w 2094647"/>
              <a:gd name="connsiteY3-138" fmla="*/ 924516 h 1118381"/>
              <a:gd name="connsiteX4-139" fmla="*/ 0 w 2094647"/>
              <a:gd name="connsiteY4-140" fmla="*/ 0 h 1118381"/>
              <a:gd name="connsiteX0-141" fmla="*/ 0 w 2094647"/>
              <a:gd name="connsiteY0-142" fmla="*/ 0 h 1118381"/>
              <a:gd name="connsiteX1-143" fmla="*/ 2094647 w 2094647"/>
              <a:gd name="connsiteY1-144" fmla="*/ 43192 h 1118381"/>
              <a:gd name="connsiteX2-145" fmla="*/ 1327448 w 2094647"/>
              <a:gd name="connsiteY2-146" fmla="*/ 1118381 h 1118381"/>
              <a:gd name="connsiteX3-147" fmla="*/ 353520 w 2094647"/>
              <a:gd name="connsiteY3-148" fmla="*/ 954749 h 1118381"/>
              <a:gd name="connsiteX4-149" fmla="*/ 0 w 2094647"/>
              <a:gd name="connsiteY4-150" fmla="*/ 0 h 1118381"/>
              <a:gd name="connsiteX0-151" fmla="*/ 0 w 2103224"/>
              <a:gd name="connsiteY0-152" fmla="*/ 0 h 1118381"/>
              <a:gd name="connsiteX1-153" fmla="*/ 2103224 w 2103224"/>
              <a:gd name="connsiteY1-154" fmla="*/ 65867 h 1118381"/>
              <a:gd name="connsiteX2-155" fmla="*/ 1327448 w 2103224"/>
              <a:gd name="connsiteY2-156" fmla="*/ 1118381 h 1118381"/>
              <a:gd name="connsiteX3-157" fmla="*/ 353520 w 2103224"/>
              <a:gd name="connsiteY3-158" fmla="*/ 954749 h 1118381"/>
              <a:gd name="connsiteX4-159" fmla="*/ 0 w 2103224"/>
              <a:gd name="connsiteY4-160" fmla="*/ 0 h 1118381"/>
              <a:gd name="connsiteX0-161" fmla="*/ 0 w 2103224"/>
              <a:gd name="connsiteY0-162" fmla="*/ 0 h 1141056"/>
              <a:gd name="connsiteX1-163" fmla="*/ 2103224 w 2103224"/>
              <a:gd name="connsiteY1-164" fmla="*/ 65867 h 1141056"/>
              <a:gd name="connsiteX2-165" fmla="*/ 1336025 w 2103224"/>
              <a:gd name="connsiteY2-166" fmla="*/ 1141056 h 1141056"/>
              <a:gd name="connsiteX3-167" fmla="*/ 353520 w 2103224"/>
              <a:gd name="connsiteY3-168" fmla="*/ 954749 h 1141056"/>
              <a:gd name="connsiteX4-169" fmla="*/ 0 w 2103224"/>
              <a:gd name="connsiteY4-170" fmla="*/ 0 h 1141056"/>
              <a:gd name="connsiteX0-171" fmla="*/ 0 w 2116983"/>
              <a:gd name="connsiteY0-172" fmla="*/ 0 h 1138025"/>
              <a:gd name="connsiteX1-173" fmla="*/ 2116983 w 2116983"/>
              <a:gd name="connsiteY1-174" fmla="*/ 62836 h 1138025"/>
              <a:gd name="connsiteX2-175" fmla="*/ 1349784 w 2116983"/>
              <a:gd name="connsiteY2-176" fmla="*/ 1138025 h 1138025"/>
              <a:gd name="connsiteX3-177" fmla="*/ 367279 w 2116983"/>
              <a:gd name="connsiteY3-178" fmla="*/ 951718 h 1138025"/>
              <a:gd name="connsiteX4-179" fmla="*/ 0 w 2116983"/>
              <a:gd name="connsiteY4-180" fmla="*/ 0 h 1138025"/>
              <a:gd name="connsiteX0-181" fmla="*/ 0 w 2096345"/>
              <a:gd name="connsiteY0-182" fmla="*/ 0 h 1144087"/>
              <a:gd name="connsiteX1-183" fmla="*/ 2096345 w 2096345"/>
              <a:gd name="connsiteY1-184" fmla="*/ 68898 h 1144087"/>
              <a:gd name="connsiteX2-185" fmla="*/ 1329146 w 2096345"/>
              <a:gd name="connsiteY2-186" fmla="*/ 1144087 h 1144087"/>
              <a:gd name="connsiteX3-187" fmla="*/ 346641 w 2096345"/>
              <a:gd name="connsiteY3-188" fmla="*/ 957780 h 1144087"/>
              <a:gd name="connsiteX4-189" fmla="*/ 0 w 2096345"/>
              <a:gd name="connsiteY4-190" fmla="*/ 0 h 1144087"/>
              <a:gd name="connsiteX0-191" fmla="*/ 0 w 2096345"/>
              <a:gd name="connsiteY0-192" fmla="*/ 0 h 1125900"/>
              <a:gd name="connsiteX1-193" fmla="*/ 2096345 w 2096345"/>
              <a:gd name="connsiteY1-194" fmla="*/ 50711 h 1125900"/>
              <a:gd name="connsiteX2-195" fmla="*/ 1329146 w 2096345"/>
              <a:gd name="connsiteY2-196" fmla="*/ 1125900 h 1125900"/>
              <a:gd name="connsiteX3-197" fmla="*/ 346641 w 2096345"/>
              <a:gd name="connsiteY3-198" fmla="*/ 939593 h 1125900"/>
              <a:gd name="connsiteX4-199" fmla="*/ 0 w 2096345"/>
              <a:gd name="connsiteY4-200" fmla="*/ 0 h 1125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96345" h="1125900">
                <a:moveTo>
                  <a:pt x="0" y="0"/>
                </a:moveTo>
                <a:lnTo>
                  <a:pt x="2096345" y="50711"/>
                </a:lnTo>
                <a:lnTo>
                  <a:pt x="1329146" y="1125900"/>
                </a:lnTo>
                <a:lnTo>
                  <a:pt x="346641" y="939593"/>
                </a:lnTo>
                <a:lnTo>
                  <a:pt x="0" y="0"/>
                </a:lnTo>
                <a:close/>
              </a:path>
            </a:pathLst>
          </a:custGeom>
          <a:noFill/>
          <a:ln w="31750" algn="ctr">
            <a:solidFill>
              <a:srgbClr val="0C9ED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fontAlgn="base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fontAlgn="base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fontAlgn="base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fontAlgn="base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fontAlgn="base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clrChange>
              <a:clrFrom>
                <a:srgbClr val="FEF1E0"/>
              </a:clrFrom>
              <a:clrTo>
                <a:srgbClr val="FEF1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7000" y="2870466"/>
            <a:ext cx="1450736" cy="1524394"/>
          </a:xfrm>
          <a:prstGeom prst="rect">
            <a:avLst/>
          </a:prstGeom>
        </p:spPr>
      </p:pic>
      <p:sp>
        <p:nvSpPr>
          <p:cNvPr id="11" name="箭头: 右 5"/>
          <p:cNvSpPr/>
          <p:nvPr/>
        </p:nvSpPr>
        <p:spPr>
          <a:xfrm>
            <a:off x="5911893" y="3155098"/>
            <a:ext cx="648072" cy="504056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AutoShape 27"/>
          <p:cNvSpPr>
            <a:spLocks noChangeArrowheads="1"/>
          </p:cNvSpPr>
          <p:nvPr/>
        </p:nvSpPr>
        <p:spPr bwMode="auto">
          <a:xfrm>
            <a:off x="3531870" y="5164455"/>
            <a:ext cx="5126990" cy="575310"/>
          </a:xfrm>
          <a:prstGeom prst="wedgeRoundRectCallout">
            <a:avLst>
              <a:gd name="adj1" fmla="val -23662"/>
              <a:gd name="adj2" fmla="val 40417"/>
              <a:gd name="adj3" fmla="val 16667"/>
            </a:avLst>
          </a:prstGeom>
          <a:noFill/>
          <a:ln w="38100" cmpd="sng">
            <a:solidFill>
              <a:srgbClr val="00B0F0"/>
            </a:solidFill>
            <a:prstDash val="sysDash"/>
            <a:miter lim="800000"/>
          </a:ln>
          <a:effectLst/>
        </p:spPr>
        <p:txBody>
          <a:bodyPr/>
          <a:p>
            <a:pPr algn="ctr"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四边形的内角和是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36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度。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</a:pP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ldLvl="0" animBg="1"/>
      <p:bldP spid="4" grpId="0" bldLvl="0" animBg="1"/>
      <p:bldP spid="11" grpId="0" bldLvl="0" animBg="1"/>
      <p:bldP spid="66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2558415" y="1630680"/>
            <a:ext cx="8516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将一个四边形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分割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成两个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流程图: 磁盘 17"/>
          <p:cNvSpPr/>
          <p:nvPr/>
        </p:nvSpPr>
        <p:spPr>
          <a:xfrm>
            <a:off x="685985" y="1613973"/>
            <a:ext cx="1728192" cy="728791"/>
          </a:xfrm>
          <a:prstGeom prst="flowChartMagneticDis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877310" y="2962304"/>
            <a:ext cx="1833041" cy="175173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 rot="0">
            <a:off x="1854835" y="2945765"/>
            <a:ext cx="2902585" cy="1769110"/>
            <a:chOff x="2112385" y="2042935"/>
            <a:chExt cx="2902573" cy="1768981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2121011" y="2042935"/>
              <a:ext cx="479955" cy="147626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2592340" y="3519196"/>
              <a:ext cx="1360364" cy="29272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3952704" y="2122611"/>
              <a:ext cx="1062254" cy="168930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2112385" y="2042935"/>
              <a:ext cx="2902573" cy="7967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5809615" y="3025140"/>
            <a:ext cx="5126990" cy="575310"/>
          </a:xfrm>
          <a:prstGeom prst="wedgeRoundRectCallout">
            <a:avLst>
              <a:gd name="adj1" fmla="val -23662"/>
              <a:gd name="adj2" fmla="val 40417"/>
              <a:gd name="adj3" fmla="val 16667"/>
            </a:avLst>
          </a:prstGeom>
          <a:noFill/>
          <a:ln w="38100" cmpd="sng">
            <a:solidFill>
              <a:srgbClr val="00B0F0"/>
            </a:solidFill>
            <a:prstDash val="sysDash"/>
            <a:miter lim="800000"/>
          </a:ln>
          <a:effectLst/>
        </p:spPr>
        <p:txBody>
          <a:bodyPr/>
          <a:p>
            <a:pPr algn="ctr"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三角形的内角和是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度。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</a:pP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箭头: 右 5"/>
          <p:cNvSpPr/>
          <p:nvPr/>
        </p:nvSpPr>
        <p:spPr>
          <a:xfrm rot="5400000">
            <a:off x="7827053" y="3774858"/>
            <a:ext cx="648072" cy="504056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5809615" y="4453255"/>
            <a:ext cx="5126990" cy="575310"/>
          </a:xfrm>
          <a:prstGeom prst="wedgeRoundRectCallout">
            <a:avLst>
              <a:gd name="adj1" fmla="val -23662"/>
              <a:gd name="adj2" fmla="val 40417"/>
              <a:gd name="adj3" fmla="val 16667"/>
            </a:avLst>
          </a:prstGeom>
          <a:noFill/>
          <a:ln w="38100" cmpd="sng">
            <a:solidFill>
              <a:srgbClr val="00B0F0"/>
            </a:solidFill>
            <a:prstDash val="sysDash"/>
            <a:miter lim="800000"/>
          </a:ln>
          <a:effectLst/>
        </p:spPr>
        <p:txBody>
          <a:bodyPr/>
          <a:p>
            <a:pPr algn="ctr"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四边形的内角和是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36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度。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</a:pP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ldLvl="0" animBg="1"/>
      <p:bldP spid="5" grpId="0" bldLvl="0" animBg="1" autoUpdateAnimBg="0"/>
      <p:bldP spid="6" grpId="0" bldLvl="0" animBg="1"/>
      <p:bldP spid="7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cxnSp>
        <p:nvCxnSpPr>
          <p:cNvPr id="8" name="直接连接符 7"/>
          <p:cNvCxnSpPr/>
          <p:nvPr/>
        </p:nvCxnSpPr>
        <p:spPr>
          <a:xfrm>
            <a:off x="7796137" y="2767791"/>
            <a:ext cx="1028574" cy="695907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788881" y="2769142"/>
            <a:ext cx="936939" cy="711533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951195" y="2760383"/>
            <a:ext cx="720001" cy="72000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885099" y="2752128"/>
            <a:ext cx="1188000" cy="72000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885099" y="2752128"/>
            <a:ext cx="1188000" cy="720000"/>
          </a:xfrm>
          <a:prstGeom prst="rect">
            <a:avLst/>
          </a:prstGeom>
          <a:noFill/>
          <a:ln w="28575" algn="ctr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fontAlgn="base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fontAlgn="base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fontAlgn="base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fontAlgn="base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fontAlgn="base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951196" y="2751916"/>
            <a:ext cx="720000" cy="720000"/>
          </a:xfrm>
          <a:prstGeom prst="rect">
            <a:avLst/>
          </a:prstGeom>
          <a:noFill/>
          <a:ln w="28575" algn="ctr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fontAlgn="base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fontAlgn="base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fontAlgn="base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fontAlgn="base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fontAlgn="base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39"/>
          <p:cNvSpPr>
            <a:spLocks noChangeArrowheads="1"/>
          </p:cNvSpPr>
          <p:nvPr/>
        </p:nvSpPr>
        <p:spPr bwMode="auto">
          <a:xfrm>
            <a:off x="5548424" y="2752208"/>
            <a:ext cx="1185863" cy="720000"/>
          </a:xfrm>
          <a:custGeom>
            <a:avLst/>
            <a:gdLst>
              <a:gd name="connsiteX0" fmla="*/ 0 w 1185863"/>
              <a:gd name="connsiteY0" fmla="*/ 0 h 703660"/>
              <a:gd name="connsiteX1" fmla="*/ 1185863 w 1185863"/>
              <a:gd name="connsiteY1" fmla="*/ 0 h 703660"/>
              <a:gd name="connsiteX2" fmla="*/ 1185863 w 1185863"/>
              <a:gd name="connsiteY2" fmla="*/ 703660 h 703660"/>
              <a:gd name="connsiteX3" fmla="*/ 0 w 1185863"/>
              <a:gd name="connsiteY3" fmla="*/ 703660 h 703660"/>
              <a:gd name="connsiteX4" fmla="*/ 0 w 1185863"/>
              <a:gd name="connsiteY4" fmla="*/ 0 h 703660"/>
              <a:gd name="connsiteX0-1" fmla="*/ 237507 w 1185863"/>
              <a:gd name="connsiteY0-2" fmla="*/ 0 h 715536"/>
              <a:gd name="connsiteX1-3" fmla="*/ 1185863 w 1185863"/>
              <a:gd name="connsiteY1-4" fmla="*/ 11876 h 715536"/>
              <a:gd name="connsiteX2-5" fmla="*/ 1185863 w 1185863"/>
              <a:gd name="connsiteY2-6" fmla="*/ 715536 h 715536"/>
              <a:gd name="connsiteX3-7" fmla="*/ 0 w 1185863"/>
              <a:gd name="connsiteY3-8" fmla="*/ 715536 h 715536"/>
              <a:gd name="connsiteX4-9" fmla="*/ 237507 w 1185863"/>
              <a:gd name="connsiteY4-10" fmla="*/ 0 h 715536"/>
              <a:gd name="connsiteX0-11" fmla="*/ 237507 w 1494622"/>
              <a:gd name="connsiteY0-12" fmla="*/ 0 h 715536"/>
              <a:gd name="connsiteX1-13" fmla="*/ 1494622 w 1494622"/>
              <a:gd name="connsiteY1-14" fmla="*/ 1 h 715536"/>
              <a:gd name="connsiteX2-15" fmla="*/ 1185863 w 1494622"/>
              <a:gd name="connsiteY2-16" fmla="*/ 715536 h 715536"/>
              <a:gd name="connsiteX3-17" fmla="*/ 0 w 1494622"/>
              <a:gd name="connsiteY3-18" fmla="*/ 715536 h 715536"/>
              <a:gd name="connsiteX4-19" fmla="*/ 237507 w 1494622"/>
              <a:gd name="connsiteY4-20" fmla="*/ 0 h 715536"/>
              <a:gd name="connsiteX0-21" fmla="*/ 237507 w 1447121"/>
              <a:gd name="connsiteY0-22" fmla="*/ 0 h 715536"/>
              <a:gd name="connsiteX1-23" fmla="*/ 1447121 w 1447121"/>
              <a:gd name="connsiteY1-24" fmla="*/ 1 h 715536"/>
              <a:gd name="connsiteX2-25" fmla="*/ 1185863 w 1447121"/>
              <a:gd name="connsiteY2-26" fmla="*/ 715536 h 715536"/>
              <a:gd name="connsiteX3-27" fmla="*/ 0 w 1447121"/>
              <a:gd name="connsiteY3-28" fmla="*/ 715536 h 715536"/>
              <a:gd name="connsiteX4-29" fmla="*/ 237507 w 1447121"/>
              <a:gd name="connsiteY4-30" fmla="*/ 0 h 715536"/>
              <a:gd name="connsiteX0-31" fmla="*/ 237507 w 1185863"/>
              <a:gd name="connsiteY0-32" fmla="*/ 11874 h 727410"/>
              <a:gd name="connsiteX1-33" fmla="*/ 853354 w 1185863"/>
              <a:gd name="connsiteY1-34" fmla="*/ 0 h 727410"/>
              <a:gd name="connsiteX2-35" fmla="*/ 1185863 w 1185863"/>
              <a:gd name="connsiteY2-36" fmla="*/ 727410 h 727410"/>
              <a:gd name="connsiteX3-37" fmla="*/ 0 w 1185863"/>
              <a:gd name="connsiteY3-38" fmla="*/ 727410 h 727410"/>
              <a:gd name="connsiteX4-39" fmla="*/ 237507 w 1185863"/>
              <a:gd name="connsiteY4-40" fmla="*/ 11874 h 7274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85863" h="727410">
                <a:moveTo>
                  <a:pt x="237507" y="11874"/>
                </a:moveTo>
                <a:lnTo>
                  <a:pt x="853354" y="0"/>
                </a:lnTo>
                <a:lnTo>
                  <a:pt x="1185863" y="727410"/>
                </a:lnTo>
                <a:lnTo>
                  <a:pt x="0" y="727410"/>
                </a:lnTo>
                <a:lnTo>
                  <a:pt x="237507" y="11874"/>
                </a:lnTo>
                <a:close/>
              </a:path>
            </a:pathLst>
          </a:custGeom>
          <a:noFill/>
          <a:ln w="28575" algn="ctr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fontAlgn="base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fontAlgn="base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fontAlgn="base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fontAlgn="base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fontAlgn="base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7611746" y="2752165"/>
            <a:ext cx="1404000" cy="720000"/>
          </a:xfrm>
          <a:prstGeom prst="parallelogram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66936" y="4168693"/>
            <a:ext cx="34264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180°+180°=360°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073225" y="5324330"/>
            <a:ext cx="4902479" cy="656305"/>
          </a:xfrm>
          <a:prstGeom prst="roundRect">
            <a:avLst/>
          </a:prstGeom>
          <a:noFill/>
          <a:ln w="3492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四边形的内角和是360°。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内容占位符 2"/>
          <p:cNvSpPr txBox="1"/>
          <p:nvPr/>
        </p:nvSpPr>
        <p:spPr>
          <a:xfrm>
            <a:off x="501290" y="1577012"/>
            <a:ext cx="8456710" cy="63881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r>
              <a:rPr lang="zh-CN" altLang="en-US" sz="3200" kern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四边形都可以分成两个三角形吗？</a:t>
            </a:r>
            <a:endParaRPr lang="zh-CN" altLang="en-US" sz="3200" kern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bldLvl="0" animBg="1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5" name="内容占位符 2"/>
          <p:cNvSpPr txBox="1"/>
          <p:nvPr/>
        </p:nvSpPr>
        <p:spPr>
          <a:xfrm>
            <a:off x="501290" y="1577012"/>
            <a:ext cx="8456710" cy="63881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r>
              <a:rPr lang="zh-CN" altLang="en-US" sz="3200" kern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一个五边形的内角和是多少呢?</a:t>
            </a:r>
            <a:endParaRPr lang="zh-CN" altLang="en-US" sz="3200" kern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正五边形 2"/>
          <p:cNvSpPr/>
          <p:nvPr/>
        </p:nvSpPr>
        <p:spPr>
          <a:xfrm>
            <a:off x="1666240" y="2870200"/>
            <a:ext cx="2625725" cy="2085975"/>
          </a:xfrm>
          <a:prstGeom prst="pentagon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4" name="直接连接符 3"/>
          <p:cNvCxnSpPr>
            <a:endCxn id="3" idx="4"/>
          </p:cNvCxnSpPr>
          <p:nvPr/>
        </p:nvCxnSpPr>
        <p:spPr>
          <a:xfrm>
            <a:off x="2971800" y="2870200"/>
            <a:ext cx="818515" cy="2085975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endCxn id="3" idx="2"/>
          </p:cNvCxnSpPr>
          <p:nvPr/>
        </p:nvCxnSpPr>
        <p:spPr>
          <a:xfrm flipH="1">
            <a:off x="2167890" y="2870200"/>
            <a:ext cx="803910" cy="2085975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532871" y="3016803"/>
            <a:ext cx="4608195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180°+180°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+180°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54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0°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385260" y="4299440"/>
            <a:ext cx="4902479" cy="656305"/>
          </a:xfrm>
          <a:prstGeom prst="roundRect">
            <a:avLst/>
          </a:prstGeom>
          <a:noFill/>
          <a:ln w="3492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五边形的内角和是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54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0°。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" grpId="0" bldLvl="0" animBg="1"/>
      <p:bldP spid="3" grpId="1" animBg="1"/>
      <p:bldP spid="6" grpId="0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6146" name="Picture 4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80" y="2248535"/>
            <a:ext cx="10763885" cy="2610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24"/>
          <p:cNvSpPr txBox="1">
            <a:spLocks noChangeArrowheads="1"/>
          </p:cNvSpPr>
          <p:nvPr/>
        </p:nvSpPr>
        <p:spPr bwMode="auto">
          <a:xfrm>
            <a:off x="363245" y="1356683"/>
            <a:ext cx="76580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画一画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，算一算，你发现了什么？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8153241" y="3338121"/>
            <a:ext cx="50958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70" name="Text Box 26"/>
          <p:cNvSpPr txBox="1">
            <a:spLocks noChangeArrowheads="1"/>
          </p:cNvSpPr>
          <p:nvPr/>
        </p:nvSpPr>
        <p:spPr bwMode="auto">
          <a:xfrm>
            <a:off x="9274433" y="3338755"/>
            <a:ext cx="5095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71" name="Text Box 27"/>
          <p:cNvSpPr txBox="1">
            <a:spLocks noChangeArrowheads="1"/>
          </p:cNvSpPr>
          <p:nvPr/>
        </p:nvSpPr>
        <p:spPr bwMode="auto">
          <a:xfrm>
            <a:off x="4901198" y="4257329"/>
            <a:ext cx="4778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72" name="Text Box 28"/>
          <p:cNvSpPr txBox="1">
            <a:spLocks noChangeArrowheads="1"/>
          </p:cNvSpPr>
          <p:nvPr/>
        </p:nvSpPr>
        <p:spPr bwMode="auto">
          <a:xfrm>
            <a:off x="7008537" y="4257031"/>
            <a:ext cx="47783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73" name="Text Box 29"/>
          <p:cNvSpPr txBox="1">
            <a:spLocks noChangeArrowheads="1"/>
          </p:cNvSpPr>
          <p:nvPr/>
        </p:nvSpPr>
        <p:spPr bwMode="auto">
          <a:xfrm>
            <a:off x="8867140" y="4257040"/>
            <a:ext cx="132270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lnSpc>
                <a:spcPts val="24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×5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7622540" y="4257040"/>
            <a:ext cx="145732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lnSpc>
                <a:spcPts val="24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×4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6" name="Line 32"/>
          <p:cNvSpPr>
            <a:spLocks noChangeShapeType="1"/>
          </p:cNvSpPr>
          <p:nvPr/>
        </p:nvSpPr>
        <p:spPr bwMode="auto">
          <a:xfrm flipH="1" flipV="1">
            <a:off x="8152130" y="2353310"/>
            <a:ext cx="398780" cy="71755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77" name="Line 33"/>
          <p:cNvSpPr>
            <a:spLocks noChangeShapeType="1"/>
          </p:cNvSpPr>
          <p:nvPr/>
        </p:nvSpPr>
        <p:spPr bwMode="auto">
          <a:xfrm flipV="1">
            <a:off x="8152765" y="2353310"/>
            <a:ext cx="635" cy="71755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78" name="Line 34"/>
          <p:cNvSpPr>
            <a:spLocks noChangeShapeType="1"/>
          </p:cNvSpPr>
          <p:nvPr/>
        </p:nvSpPr>
        <p:spPr bwMode="auto">
          <a:xfrm flipH="1" flipV="1">
            <a:off x="8152765" y="2353310"/>
            <a:ext cx="646430" cy="37846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79" name="Line 35"/>
          <p:cNvSpPr>
            <a:spLocks noChangeShapeType="1"/>
          </p:cNvSpPr>
          <p:nvPr/>
        </p:nvSpPr>
        <p:spPr bwMode="auto">
          <a:xfrm flipH="1" flipV="1">
            <a:off x="9198610" y="2491740"/>
            <a:ext cx="660400" cy="635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80" name="Line 36"/>
          <p:cNvSpPr>
            <a:spLocks noChangeShapeType="1"/>
          </p:cNvSpPr>
          <p:nvPr/>
        </p:nvSpPr>
        <p:spPr bwMode="auto">
          <a:xfrm flipH="1" flipV="1">
            <a:off x="9211945" y="2498090"/>
            <a:ext cx="735965" cy="31750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 flipH="1" flipV="1">
            <a:off x="9211945" y="2498725"/>
            <a:ext cx="506730" cy="57277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82" name="Line 38"/>
          <p:cNvSpPr>
            <a:spLocks noChangeShapeType="1"/>
          </p:cNvSpPr>
          <p:nvPr/>
        </p:nvSpPr>
        <p:spPr bwMode="auto">
          <a:xfrm flipH="1" flipV="1">
            <a:off x="9211945" y="2498725"/>
            <a:ext cx="154940" cy="572135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609215" y="5253990"/>
            <a:ext cx="75266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defRPr/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多边形内角和=(多边形边数-2)×180°</a:t>
            </a:r>
            <a:endParaRPr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9" grpId="0" bldLvl="0" animBg="1"/>
      <p:bldP spid="6170" grpId="0" bldLvl="0" animBg="1"/>
      <p:bldP spid="6171" grpId="0" bldLvl="0" animBg="1"/>
      <p:bldP spid="6172" grpId="0" bldLvl="0" animBg="1"/>
      <p:bldP spid="6173" grpId="0" bldLvl="0" animBg="1"/>
      <p:bldP spid="6174" grpId="0" bldLvl="0" animBg="1"/>
      <p:bldP spid="6176" grpId="0" bldLvl="0" animBg="1"/>
      <p:bldP spid="6177" grpId="0" bldLvl="0" animBg="1"/>
      <p:bldP spid="6178" grpId="0" bldLvl="0" animBg="1"/>
      <p:bldP spid="6179" grpId="0" bldLvl="0" animBg="1"/>
      <p:bldP spid="6180" grpId="0" bldLvl="0" animBg="1"/>
      <p:bldP spid="6181" grpId="0" bldLvl="0" animBg="1"/>
      <p:bldP spid="6182" grpId="0" bldLvl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009022" y="68187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p>
            <a:pPr algn="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4016" y="1493888"/>
            <a:ext cx="3974878" cy="583565"/>
          </a:xfrm>
          <a:prstGeom prst="rect">
            <a:avLst/>
          </a:prstGeom>
        </p:spPr>
        <p:txBody>
          <a:bodyPr wrap="square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填一填。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3744" y="2439682"/>
            <a:ext cx="8019539" cy="583565"/>
          </a:xfrm>
          <a:prstGeom prst="rect">
            <a:avLst/>
          </a:prstGeom>
        </p:spPr>
        <p:txBody>
          <a:bodyPr wrap="square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平行四边形的内角和是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度。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3925" y="3773805"/>
            <a:ext cx="10432415" cy="583565"/>
          </a:xfrm>
          <a:prstGeom prst="rect">
            <a:avLst/>
          </a:prstGeom>
        </p:spPr>
        <p:txBody>
          <a:bodyPr wrap="square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四边形可以转化成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形来求内角和。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57679" y="2439721"/>
            <a:ext cx="89725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360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89699" y="3773649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两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21642" y="3773987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三角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55"/>
          <a:stretch>
            <a:fillRect/>
          </a:stretch>
        </p:blipFill>
        <p:spPr>
          <a:xfrm>
            <a:off x="10394135" y="4245913"/>
            <a:ext cx="1687771" cy="2377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1.完成教材第68页“做一做”。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组合 56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8" name="图片 57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9" name="图片 58" descr="stlx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 flipH="1">
            <a:off x="560070" y="2089785"/>
            <a:ext cx="937641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你能想办法求出右边这个多边形的内角和吗？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41928" y="3507472"/>
            <a:ext cx="160274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180°×4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89275" y="3507651"/>
            <a:ext cx="136461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720°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303" y="2864986"/>
            <a:ext cx="2918437" cy="2501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8" name="直接连接符 17"/>
          <p:cNvCxnSpPr/>
          <p:nvPr/>
        </p:nvCxnSpPr>
        <p:spPr>
          <a:xfrm flipH="1">
            <a:off x="8642985" y="3136900"/>
            <a:ext cx="4445" cy="198755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651875" y="3136900"/>
            <a:ext cx="1180465" cy="197358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660765" y="3136900"/>
            <a:ext cx="1746250" cy="1022985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圆角矩形 21"/>
          <p:cNvSpPr/>
          <p:nvPr/>
        </p:nvSpPr>
        <p:spPr>
          <a:xfrm>
            <a:off x="1801460" y="4925986"/>
            <a:ext cx="5879288" cy="656305"/>
          </a:xfrm>
          <a:prstGeom prst="roundRect">
            <a:avLst/>
          </a:prstGeom>
          <a:noFill/>
          <a:ln w="3492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多边形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的内角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 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18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0°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×(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边数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-2) 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2.完成教材第69页“练习十六”第4题。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组合 56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8" name="图片 57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9" name="图片 58" descr="stlx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6146" name="Picture 4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" y="2556510"/>
            <a:ext cx="10763885" cy="2610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24"/>
          <p:cNvSpPr txBox="1">
            <a:spLocks noChangeArrowheads="1"/>
          </p:cNvSpPr>
          <p:nvPr/>
        </p:nvSpPr>
        <p:spPr bwMode="auto">
          <a:xfrm>
            <a:off x="369595" y="1664658"/>
            <a:ext cx="76580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画一画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，算一算，你发现了什么？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8159591" y="3646096"/>
            <a:ext cx="50958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70" name="Text Box 26"/>
          <p:cNvSpPr txBox="1">
            <a:spLocks noChangeArrowheads="1"/>
          </p:cNvSpPr>
          <p:nvPr/>
        </p:nvSpPr>
        <p:spPr bwMode="auto">
          <a:xfrm>
            <a:off x="9280783" y="3646730"/>
            <a:ext cx="5095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71" name="Text Box 27"/>
          <p:cNvSpPr txBox="1">
            <a:spLocks noChangeArrowheads="1"/>
          </p:cNvSpPr>
          <p:nvPr/>
        </p:nvSpPr>
        <p:spPr bwMode="auto">
          <a:xfrm>
            <a:off x="4907548" y="4565304"/>
            <a:ext cx="4778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72" name="Text Box 28"/>
          <p:cNvSpPr txBox="1">
            <a:spLocks noChangeArrowheads="1"/>
          </p:cNvSpPr>
          <p:nvPr/>
        </p:nvSpPr>
        <p:spPr bwMode="auto">
          <a:xfrm>
            <a:off x="7014887" y="4565006"/>
            <a:ext cx="47783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73" name="Text Box 29"/>
          <p:cNvSpPr txBox="1">
            <a:spLocks noChangeArrowheads="1"/>
          </p:cNvSpPr>
          <p:nvPr/>
        </p:nvSpPr>
        <p:spPr bwMode="auto">
          <a:xfrm>
            <a:off x="8873490" y="4565015"/>
            <a:ext cx="132270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lnSpc>
                <a:spcPts val="24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×5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7628890" y="4565015"/>
            <a:ext cx="145732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>
              <a:lnSpc>
                <a:spcPts val="24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×4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6" name="Line 32"/>
          <p:cNvSpPr>
            <a:spLocks noChangeShapeType="1"/>
          </p:cNvSpPr>
          <p:nvPr/>
        </p:nvSpPr>
        <p:spPr bwMode="auto">
          <a:xfrm flipH="1" flipV="1">
            <a:off x="8158480" y="2661285"/>
            <a:ext cx="398780" cy="71755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77" name="Line 33"/>
          <p:cNvSpPr>
            <a:spLocks noChangeShapeType="1"/>
          </p:cNvSpPr>
          <p:nvPr/>
        </p:nvSpPr>
        <p:spPr bwMode="auto">
          <a:xfrm flipV="1">
            <a:off x="8159115" y="2661285"/>
            <a:ext cx="635" cy="71755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78" name="Line 34"/>
          <p:cNvSpPr>
            <a:spLocks noChangeShapeType="1"/>
          </p:cNvSpPr>
          <p:nvPr/>
        </p:nvSpPr>
        <p:spPr bwMode="auto">
          <a:xfrm flipH="1" flipV="1">
            <a:off x="8159115" y="2661285"/>
            <a:ext cx="646430" cy="37846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79" name="Line 35"/>
          <p:cNvSpPr>
            <a:spLocks noChangeShapeType="1"/>
          </p:cNvSpPr>
          <p:nvPr/>
        </p:nvSpPr>
        <p:spPr bwMode="auto">
          <a:xfrm flipH="1" flipV="1">
            <a:off x="9204960" y="2799715"/>
            <a:ext cx="660400" cy="635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80" name="Line 36"/>
          <p:cNvSpPr>
            <a:spLocks noChangeShapeType="1"/>
          </p:cNvSpPr>
          <p:nvPr/>
        </p:nvSpPr>
        <p:spPr bwMode="auto">
          <a:xfrm flipH="1" flipV="1">
            <a:off x="9218295" y="2806065"/>
            <a:ext cx="735965" cy="31750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 flipH="1" flipV="1">
            <a:off x="9218295" y="2806700"/>
            <a:ext cx="506730" cy="57277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6182" name="Line 38"/>
          <p:cNvSpPr>
            <a:spLocks noChangeShapeType="1"/>
          </p:cNvSpPr>
          <p:nvPr/>
        </p:nvSpPr>
        <p:spPr bwMode="auto">
          <a:xfrm flipH="1" flipV="1">
            <a:off x="9218295" y="2806700"/>
            <a:ext cx="154940" cy="572135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615565" y="5561965"/>
            <a:ext cx="75266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defRPr/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多边形内角和=(多边形边数-2)×180°</a:t>
            </a:r>
            <a:endParaRPr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9" grpId="0" bldLvl="0" animBg="1"/>
      <p:bldP spid="6170" grpId="0" bldLvl="0" animBg="1"/>
      <p:bldP spid="6171" grpId="0" bldLvl="0" animBg="1"/>
      <p:bldP spid="6172" grpId="0" bldLvl="0" animBg="1"/>
      <p:bldP spid="6173" grpId="0" bldLvl="0" animBg="1"/>
      <p:bldP spid="6174" grpId="0" bldLvl="0" animBg="1"/>
      <p:bldP spid="6176" grpId="0" bldLvl="0" animBg="1"/>
      <p:bldP spid="6177" grpId="0" bldLvl="0" animBg="1"/>
      <p:bldP spid="6178" grpId="0" bldLvl="0" animBg="1"/>
      <p:bldP spid="6179" grpId="0" bldLvl="0" animBg="1"/>
      <p:bldP spid="6180" grpId="0" bldLvl="0" animBg="1"/>
      <p:bldP spid="6181" grpId="0" bldLvl="0" animBg="1"/>
      <p:bldP spid="6182" grpId="0" bldLvl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3" name="组合 6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64" name="图片 63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65" name="图片 64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17" name="矩形 16"/>
          <p:cNvSpPr/>
          <p:nvPr/>
        </p:nvSpPr>
        <p:spPr>
          <a:xfrm>
            <a:off x="879153" y="1590660"/>
            <a:ext cx="637210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三角形的内角和是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78840" y="2842895"/>
            <a:ext cx="11415395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一个三角形的两个内角分别是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80°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75°,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另一个角是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78840" y="4226560"/>
            <a:ext cx="10560685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一个等腰三角形的底角是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70°,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它的顶角是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86018" y="1590581"/>
            <a:ext cx="106299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180°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784612" y="2842602"/>
            <a:ext cx="82486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°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957618" y="4226624"/>
            <a:ext cx="82486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°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2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组合 56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8" name="图片 57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9" name="图片 58" descr="stlx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20482"/>
          <p:cNvSpPr txBox="1"/>
          <p:nvPr/>
        </p:nvSpPr>
        <p:spPr>
          <a:xfrm>
            <a:off x="2565400" y="2213610"/>
            <a:ext cx="6349365" cy="53403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四边形的内角和是360°。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文本框 20482"/>
          <p:cNvSpPr txBox="1"/>
          <p:nvPr/>
        </p:nvSpPr>
        <p:spPr>
          <a:xfrm>
            <a:off x="2565400" y="3089910"/>
            <a:ext cx="6349365" cy="53403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多边形内角和=(多边形边数-2)×180°。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文本框 20482"/>
          <p:cNvSpPr txBox="1"/>
          <p:nvPr/>
        </p:nvSpPr>
        <p:spPr>
          <a:xfrm>
            <a:off x="2565400" y="3966210"/>
            <a:ext cx="6349365" cy="97726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求多边形的内角和的方法就是分割法,看分成了几个三角形,就有几个180度。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" name="MH_Other_1"/>
          <p:cNvSpPr/>
          <p:nvPr>
            <p:custDataLst>
              <p:tags r:id="rId3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4"/>
            </p:custDataLst>
          </p:nvPr>
        </p:nvSpPr>
        <p:spPr>
          <a:xfrm rot="588792">
            <a:off x="8291195" y="5329555"/>
            <a:ext cx="298640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lnSpcReduction="20000"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四边形的内角和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MH_Other_2"/>
          <p:cNvSpPr/>
          <p:nvPr>
            <p:custDataLst>
              <p:tags r:id="rId5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28" name="图片 27" descr="图片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29" name="图片 28" descr="ktxj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0" grpId="0" bldLvl="0" animBg="1"/>
      <p:bldP spid="21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教材第70页第7题。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4" name="图片 13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5" name="图片 14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6" name="TextBox 14"/>
          <p:cNvSpPr txBox="1"/>
          <p:nvPr/>
        </p:nvSpPr>
        <p:spPr>
          <a:xfrm>
            <a:off x="513080" y="1202055"/>
            <a:ext cx="5980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人们用各种形状的地砖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铺路。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84" r="16417"/>
          <a:stretch>
            <a:fillRect/>
          </a:stretch>
        </p:blipFill>
        <p:spPr>
          <a:xfrm>
            <a:off x="2613075" y="4396713"/>
            <a:ext cx="2540979" cy="202881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70" b="6933"/>
          <a:stretch>
            <a:fillRect/>
          </a:stretch>
        </p:blipFill>
        <p:spPr>
          <a:xfrm>
            <a:off x="6879752" y="4396599"/>
            <a:ext cx="3428627" cy="20162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702" y="1808091"/>
            <a:ext cx="2095500" cy="20955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590" y="1785890"/>
            <a:ext cx="3340053" cy="2064760"/>
          </a:xfrm>
          <a:prstGeom prst="rect">
            <a:avLst/>
          </a:prstGeom>
        </p:spPr>
      </p:pic>
      <p:sp>
        <p:nvSpPr>
          <p:cNvPr id="21" name="TextBox 14"/>
          <p:cNvSpPr txBox="1"/>
          <p:nvPr/>
        </p:nvSpPr>
        <p:spPr>
          <a:xfrm>
            <a:off x="3540419" y="3813091"/>
            <a:ext cx="56886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四边形的内角和是多少度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4" name="图片 13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5" name="图片 14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4" name="图片 13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5" name="图片 14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35346" y="1728604"/>
            <a:ext cx="1304065" cy="52197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长方形</a:t>
            </a:r>
            <a:endParaRPr lang="zh-CN" altLang="en-US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4049295" y="1728604"/>
            <a:ext cx="1304065" cy="52197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正方形</a:t>
            </a:r>
            <a:endParaRPr lang="zh-CN" altLang="en-US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925161" y="1728604"/>
            <a:ext cx="1304065" cy="52197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梯形</a:t>
            </a:r>
            <a:endParaRPr lang="zh-CN" altLang="en-US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7619490" y="1728604"/>
            <a:ext cx="2063824" cy="52197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平行四边形</a:t>
            </a:r>
            <a:endParaRPr lang="zh-CN" altLang="en-US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253547" y="2580251"/>
            <a:ext cx="1188000" cy="720000"/>
          </a:xfrm>
          <a:prstGeom prst="rect">
            <a:avLst/>
          </a:prstGeom>
          <a:noFill/>
          <a:ln w="28575" algn="ctr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fontAlgn="base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fontAlgn="base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fontAlgn="base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fontAlgn="base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fontAlgn="base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5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280785" y="2580251"/>
            <a:ext cx="720000" cy="720000"/>
          </a:xfrm>
          <a:prstGeom prst="rect">
            <a:avLst/>
          </a:prstGeom>
          <a:noFill/>
          <a:ln w="28575" algn="ctr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fontAlgn="base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fontAlgn="base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fontAlgn="base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fontAlgn="base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fontAlgn="base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5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39"/>
          <p:cNvSpPr>
            <a:spLocks noChangeArrowheads="1"/>
          </p:cNvSpPr>
          <p:nvPr/>
        </p:nvSpPr>
        <p:spPr bwMode="auto">
          <a:xfrm>
            <a:off x="5840023" y="2580251"/>
            <a:ext cx="1185863" cy="720000"/>
          </a:xfrm>
          <a:custGeom>
            <a:avLst/>
            <a:gdLst>
              <a:gd name="connsiteX0" fmla="*/ 0 w 1185863"/>
              <a:gd name="connsiteY0" fmla="*/ 0 h 703660"/>
              <a:gd name="connsiteX1" fmla="*/ 1185863 w 1185863"/>
              <a:gd name="connsiteY1" fmla="*/ 0 h 703660"/>
              <a:gd name="connsiteX2" fmla="*/ 1185863 w 1185863"/>
              <a:gd name="connsiteY2" fmla="*/ 703660 h 703660"/>
              <a:gd name="connsiteX3" fmla="*/ 0 w 1185863"/>
              <a:gd name="connsiteY3" fmla="*/ 703660 h 703660"/>
              <a:gd name="connsiteX4" fmla="*/ 0 w 1185863"/>
              <a:gd name="connsiteY4" fmla="*/ 0 h 703660"/>
              <a:gd name="connsiteX0-1" fmla="*/ 237507 w 1185863"/>
              <a:gd name="connsiteY0-2" fmla="*/ 0 h 715536"/>
              <a:gd name="connsiteX1-3" fmla="*/ 1185863 w 1185863"/>
              <a:gd name="connsiteY1-4" fmla="*/ 11876 h 715536"/>
              <a:gd name="connsiteX2-5" fmla="*/ 1185863 w 1185863"/>
              <a:gd name="connsiteY2-6" fmla="*/ 715536 h 715536"/>
              <a:gd name="connsiteX3-7" fmla="*/ 0 w 1185863"/>
              <a:gd name="connsiteY3-8" fmla="*/ 715536 h 715536"/>
              <a:gd name="connsiteX4-9" fmla="*/ 237507 w 1185863"/>
              <a:gd name="connsiteY4-10" fmla="*/ 0 h 715536"/>
              <a:gd name="connsiteX0-11" fmla="*/ 237507 w 1494622"/>
              <a:gd name="connsiteY0-12" fmla="*/ 0 h 715536"/>
              <a:gd name="connsiteX1-13" fmla="*/ 1494622 w 1494622"/>
              <a:gd name="connsiteY1-14" fmla="*/ 1 h 715536"/>
              <a:gd name="connsiteX2-15" fmla="*/ 1185863 w 1494622"/>
              <a:gd name="connsiteY2-16" fmla="*/ 715536 h 715536"/>
              <a:gd name="connsiteX3-17" fmla="*/ 0 w 1494622"/>
              <a:gd name="connsiteY3-18" fmla="*/ 715536 h 715536"/>
              <a:gd name="connsiteX4-19" fmla="*/ 237507 w 1494622"/>
              <a:gd name="connsiteY4-20" fmla="*/ 0 h 715536"/>
              <a:gd name="connsiteX0-21" fmla="*/ 237507 w 1447121"/>
              <a:gd name="connsiteY0-22" fmla="*/ 0 h 715536"/>
              <a:gd name="connsiteX1-23" fmla="*/ 1447121 w 1447121"/>
              <a:gd name="connsiteY1-24" fmla="*/ 1 h 715536"/>
              <a:gd name="connsiteX2-25" fmla="*/ 1185863 w 1447121"/>
              <a:gd name="connsiteY2-26" fmla="*/ 715536 h 715536"/>
              <a:gd name="connsiteX3-27" fmla="*/ 0 w 1447121"/>
              <a:gd name="connsiteY3-28" fmla="*/ 715536 h 715536"/>
              <a:gd name="connsiteX4-29" fmla="*/ 237507 w 1447121"/>
              <a:gd name="connsiteY4-30" fmla="*/ 0 h 715536"/>
              <a:gd name="connsiteX0-31" fmla="*/ 237507 w 1185863"/>
              <a:gd name="connsiteY0-32" fmla="*/ 11874 h 727410"/>
              <a:gd name="connsiteX1-33" fmla="*/ 853354 w 1185863"/>
              <a:gd name="connsiteY1-34" fmla="*/ 0 h 727410"/>
              <a:gd name="connsiteX2-35" fmla="*/ 1185863 w 1185863"/>
              <a:gd name="connsiteY2-36" fmla="*/ 727410 h 727410"/>
              <a:gd name="connsiteX3-37" fmla="*/ 0 w 1185863"/>
              <a:gd name="connsiteY3-38" fmla="*/ 727410 h 727410"/>
              <a:gd name="connsiteX4-39" fmla="*/ 237507 w 1185863"/>
              <a:gd name="connsiteY4-40" fmla="*/ 11874 h 7274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85863" h="727410">
                <a:moveTo>
                  <a:pt x="237507" y="11874"/>
                </a:moveTo>
                <a:lnTo>
                  <a:pt x="853354" y="0"/>
                </a:lnTo>
                <a:lnTo>
                  <a:pt x="1185863" y="727410"/>
                </a:lnTo>
                <a:lnTo>
                  <a:pt x="0" y="727410"/>
                </a:lnTo>
                <a:lnTo>
                  <a:pt x="237507" y="11874"/>
                </a:lnTo>
                <a:close/>
              </a:path>
            </a:pathLst>
          </a:custGeom>
          <a:noFill/>
          <a:ln w="28575" algn="ctr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fontAlgn="base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fontAlgn="base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fontAlgn="base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fontAlgn="base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fontAlgn="base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5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7865123" y="2547691"/>
            <a:ext cx="1404000" cy="720000"/>
          </a:xfrm>
          <a:prstGeom prst="parallelogram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206625" y="4190365"/>
            <a:ext cx="8204835" cy="1814830"/>
            <a:chOff x="2193" y="2184"/>
            <a:chExt cx="12921" cy="2858"/>
          </a:xfrm>
        </p:grpSpPr>
        <p:sp>
          <p:nvSpPr>
            <p:cNvPr id="12" name="圆角矩形标注 11"/>
            <p:cNvSpPr/>
            <p:nvPr/>
          </p:nvSpPr>
          <p:spPr>
            <a:xfrm>
              <a:off x="2193" y="2313"/>
              <a:ext cx="10233" cy="946"/>
            </a:xfrm>
            <a:prstGeom prst="wedgeRoundRectCallout">
              <a:avLst>
                <a:gd name="adj1" fmla="val 50361"/>
                <a:gd name="adj2" fmla="val 101092"/>
                <a:gd name="adj3" fmla="val 16667"/>
              </a:avLst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00000"/>
                </a:lnSpc>
              </a:pPr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这些图形的内角和是不是一样呢？</a:t>
              </a:r>
              <a:endPara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16" name="图片 15" descr="小粉人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007" y="2184"/>
              <a:ext cx="3107" cy="285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1"/>
          <p:cNvSpPr>
            <a:spLocks noGrp="1"/>
          </p:cNvSpPr>
          <p:nvPr/>
        </p:nvSpPr>
        <p:spPr>
          <a:xfrm>
            <a:off x="1858705" y="976794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四边形可以分成哪几类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zh-CN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85351" y="4796249"/>
            <a:ext cx="2722880" cy="70675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任意四边形</a:t>
            </a:r>
            <a:endParaRPr lang="zh-CN" altLang="en-US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65018" y="3548047"/>
            <a:ext cx="1706880" cy="70675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长方形</a:t>
            </a:r>
            <a:endParaRPr lang="zh-CN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89803" y="2216870"/>
            <a:ext cx="1706880" cy="70675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正方形</a:t>
            </a:r>
            <a:endParaRPr lang="zh-CN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07273" y="5225266"/>
            <a:ext cx="1198880" cy="70675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梯形</a:t>
            </a:r>
            <a:endParaRPr lang="zh-CN" altLang="zh-CN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38834" y="3281050"/>
            <a:ext cx="2722880" cy="70675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平行四边形</a:t>
            </a:r>
            <a:endParaRPr lang="zh-CN" altLang="en-US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 bldLvl="0" animBg="1"/>
      <p:bldP spid="21" grpId="0" bldLvl="0" animBg="1"/>
      <p:bldP spid="2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778429" y="3106159"/>
            <a:ext cx="1828772" cy="10800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fontAlgn="base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fontAlgn="base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fontAlgn="base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fontAlgn="base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fontAlgn="base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42" name="内容占位符 2"/>
          <p:cNvSpPr txBox="1"/>
          <p:nvPr/>
        </p:nvSpPr>
        <p:spPr>
          <a:xfrm>
            <a:off x="2389732" y="2250091"/>
            <a:ext cx="3317114" cy="62673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buNone/>
              <a:defRPr/>
            </a:pPr>
            <a:r>
              <a:rPr lang="zh-CN" altLang="en-US" kern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长方形的内角和</a:t>
            </a:r>
            <a:endParaRPr lang="zh-CN" altLang="en-US" kern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796032" y="3998941"/>
            <a:ext cx="178403" cy="178403"/>
            <a:chOff x="1288444" y="2859782"/>
            <a:chExt cx="178403" cy="178403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288444" y="2859782"/>
              <a:ext cx="178403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16200000">
              <a:off x="1377645" y="2948984"/>
              <a:ext cx="178403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 flipH="1">
            <a:off x="4420653" y="3998941"/>
            <a:ext cx="178403" cy="178403"/>
            <a:chOff x="1288444" y="2859782"/>
            <a:chExt cx="178403" cy="178403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288444" y="2859782"/>
              <a:ext cx="178403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16200000">
              <a:off x="1377645" y="2948984"/>
              <a:ext cx="178403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 flipV="1">
            <a:off x="2796032" y="3120119"/>
            <a:ext cx="178403" cy="178403"/>
            <a:chOff x="1288444" y="2859782"/>
            <a:chExt cx="178403" cy="178403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1288444" y="2859782"/>
              <a:ext cx="178403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16200000">
              <a:off x="1377645" y="2948984"/>
              <a:ext cx="178403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 flipH="1" flipV="1">
            <a:off x="4420653" y="3120119"/>
            <a:ext cx="178403" cy="178403"/>
            <a:chOff x="1288444" y="2859782"/>
            <a:chExt cx="178403" cy="178403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1288444" y="2859782"/>
              <a:ext cx="178403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16200000">
              <a:off x="1377645" y="2948984"/>
              <a:ext cx="178403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6999574" y="3106159"/>
            <a:ext cx="1080000" cy="10800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fontAlgn="base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fontAlgn="base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fontAlgn="base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fontAlgn="base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fontAlgn="base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15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56" name="内容占位符 2"/>
          <p:cNvSpPr txBox="1"/>
          <p:nvPr/>
        </p:nvSpPr>
        <p:spPr>
          <a:xfrm>
            <a:off x="6113129" y="2243106"/>
            <a:ext cx="3317114" cy="62673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buNone/>
              <a:defRPr/>
            </a:pPr>
            <a:r>
              <a:rPr lang="zh-CN" altLang="en-US" kern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正方形</a:t>
            </a:r>
            <a:r>
              <a:rPr lang="zh-CN" altLang="en-US" kern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的内角和</a:t>
            </a:r>
            <a:endParaRPr lang="zh-CN" altLang="en-US" kern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010197" y="3998941"/>
            <a:ext cx="178403" cy="178403"/>
            <a:chOff x="1288444" y="2859782"/>
            <a:chExt cx="178403" cy="178403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1288444" y="2859782"/>
              <a:ext cx="178403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16200000">
              <a:off x="1377645" y="2948984"/>
              <a:ext cx="178403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 flipH="1">
            <a:off x="7887942" y="3998941"/>
            <a:ext cx="178403" cy="178403"/>
            <a:chOff x="1288444" y="2859782"/>
            <a:chExt cx="178403" cy="178403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1288444" y="2859782"/>
              <a:ext cx="178403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16200000">
              <a:off x="1377645" y="2948984"/>
              <a:ext cx="178403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 flipV="1">
            <a:off x="7010197" y="3120119"/>
            <a:ext cx="178403" cy="178403"/>
            <a:chOff x="1288444" y="2859782"/>
            <a:chExt cx="178403" cy="178403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1288444" y="2859782"/>
              <a:ext cx="178403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16200000">
              <a:off x="1377645" y="2948984"/>
              <a:ext cx="178403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 flipH="1" flipV="1">
            <a:off x="7887942" y="3120119"/>
            <a:ext cx="178403" cy="178403"/>
            <a:chOff x="1288444" y="2859782"/>
            <a:chExt cx="178403" cy="178403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1288444" y="2859782"/>
              <a:ext cx="178403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16200000">
              <a:off x="1377645" y="2948984"/>
              <a:ext cx="178403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9" name="圆角矩形 68"/>
          <p:cNvSpPr/>
          <p:nvPr/>
        </p:nvSpPr>
        <p:spPr>
          <a:xfrm>
            <a:off x="1762125" y="4791710"/>
            <a:ext cx="8511540" cy="1259840"/>
          </a:xfrm>
          <a:prstGeom prst="roundRect">
            <a:avLst/>
          </a:prstGeom>
          <a:noFill/>
          <a:ln w="349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6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长方形或正方形的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四个角都是直角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，所以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长方形或正方形的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内角和应为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90°×4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360°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0" name="内容占位符 2"/>
          <p:cNvSpPr txBox="1"/>
          <p:nvPr/>
        </p:nvSpPr>
        <p:spPr>
          <a:xfrm>
            <a:off x="588010" y="1401445"/>
            <a:ext cx="9526270" cy="62674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buNone/>
              <a:defRPr/>
            </a:pP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lang="en-US" altLang="zh-CN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kern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你知道长方形和正方形的内角和是多少吗？</a:t>
            </a:r>
            <a:endParaRPr lang="zh-CN" altLang="en-US" sz="3200" kern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55" grpId="0" bldLvl="0" animBg="1"/>
      <p:bldP spid="56" grpId="0"/>
      <p:bldP spid="69" grpId="0" bldLvl="0" animBg="1"/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2534603" y="1534954"/>
            <a:ext cx="4175125" cy="2447925"/>
          </a:xfrm>
          <a:prstGeom prst="rect">
            <a:avLst/>
          </a:prstGeom>
          <a:solidFill>
            <a:srgbClr val="3399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p>
            <a:endParaRPr lang="zh-CN" altLang="en-US"/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1762125" y="4303395"/>
            <a:ext cx="9312910" cy="1569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长方形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、正方形的内角和是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360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°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，平行四边形、梯形和任意四边形的内角和呢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</a:t>
            </a:r>
            <a:endParaRPr lang="zh-CN" altLang="en-US"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7646670" y="1534795"/>
            <a:ext cx="2499360" cy="2447925"/>
          </a:xfrm>
          <a:prstGeom prst="rect">
            <a:avLst/>
          </a:prstGeom>
          <a:solidFill>
            <a:srgbClr val="3399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ldLvl="0" animBg="1"/>
      <p:bldP spid="40968" grpId="0" bldLvl="0" animBg="1" autoUpdateAnimBg="0"/>
      <p:bldP spid="40970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11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2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3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ags/tag8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ags/tag9.xml><?xml version="1.0" encoding="utf-8"?>
<p:tagLst xmlns:p="http://schemas.openxmlformats.org/presentationml/2006/main">
  <p:tag name="KSO_WM_UNIT_PLACING_PICTURE_USER_VIEWPORT" val="{&quot;height&quot;:1847,&quot;width&quot;:3217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1162</Words>
  <Application>WPS 演示</Application>
  <PresentationFormat>自定义</PresentationFormat>
  <Paragraphs>185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8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楷体_GB2312</vt:lpstr>
      <vt:lpstr>新宋体</vt:lpstr>
      <vt:lpstr>楷体</vt:lpstr>
      <vt:lpstr>Script</vt:lpstr>
      <vt:lpstr>Arial Unicode MS</vt:lpstr>
      <vt:lpstr>Times New Roman</vt:lpstr>
      <vt:lpstr>Segoe Script</vt:lpstr>
      <vt:lpstr>Comic Sans MS</vt:lpstr>
      <vt:lpstr>等线</vt:lpstr>
      <vt:lpstr>微软雅黑 Light</vt:lpstr>
      <vt:lpstr>华文楷体</vt:lpstr>
      <vt:lpstr>华文隶书</vt:lpstr>
      <vt:lpstr>Segoe UI Symbol</vt:lpstr>
      <vt:lpstr>华文琥珀</vt:lpstr>
      <vt:lpstr>楷体_GB2312</vt:lpstr>
      <vt:lpstr>华文彩云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四边形可以分成哪几类?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Miao</cp:lastModifiedBy>
  <cp:revision>2279</cp:revision>
  <dcterms:created xsi:type="dcterms:W3CDTF">2017-11-13T08:28:00Z</dcterms:created>
  <dcterms:modified xsi:type="dcterms:W3CDTF">2021-09-25T07:57:08Z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7046D27EF6C14A0A8DB92D2DD197FADE</vt:lpwstr>
  </property>
</Properties>
</file>